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5143500" cx="9144000"/>
  <p:notesSz cx="6858000" cy="9144000"/>
  <p:embeddedFontLst>
    <p:embeddedFont>
      <p:font typeface="Raleway"/>
      <p:regular r:id="rId40"/>
      <p:bold r:id="rId41"/>
      <p:italic r:id="rId42"/>
      <p:boldItalic r:id="rId43"/>
    </p:embeddedFont>
    <p:embeddedFont>
      <p:font typeface="Roboto"/>
      <p:regular r:id="rId44"/>
      <p:bold r:id="rId45"/>
      <p:italic r:id="rId46"/>
      <p:boldItalic r:id="rId47"/>
    </p:embeddedFont>
    <p:embeddedFont>
      <p:font typeface="Lato"/>
      <p:regular r:id="rId48"/>
      <p:bold r:id="rId49"/>
      <p:italic r:id="rId50"/>
      <p:boldItalic r:id="rId51"/>
    </p:embeddedFont>
    <p:embeddedFont>
      <p:font typeface="Poppins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aleway-regular.fntdata"/><Relationship Id="rId42" Type="http://schemas.openxmlformats.org/officeDocument/2006/relationships/font" Target="fonts/Raleway-italic.fntdata"/><Relationship Id="rId41" Type="http://schemas.openxmlformats.org/officeDocument/2006/relationships/font" Target="fonts/Raleway-bold.fntdata"/><Relationship Id="rId44" Type="http://schemas.openxmlformats.org/officeDocument/2006/relationships/font" Target="fonts/Roboto-regular.fntdata"/><Relationship Id="rId43" Type="http://schemas.openxmlformats.org/officeDocument/2006/relationships/font" Target="fonts/Raleway-boldItalic.fntdata"/><Relationship Id="rId46" Type="http://schemas.openxmlformats.org/officeDocument/2006/relationships/font" Target="fonts/Roboto-italic.fntdata"/><Relationship Id="rId45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Lato-regular.fntdata"/><Relationship Id="rId47" Type="http://schemas.openxmlformats.org/officeDocument/2006/relationships/font" Target="fonts/Roboto-boldItalic.fntdata"/><Relationship Id="rId49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Lato-boldItalic.fntdata"/><Relationship Id="rId50" Type="http://schemas.openxmlformats.org/officeDocument/2006/relationships/font" Target="fonts/Lato-italic.fntdata"/><Relationship Id="rId53" Type="http://schemas.openxmlformats.org/officeDocument/2006/relationships/font" Target="fonts/Poppins-bold.fntdata"/><Relationship Id="rId52" Type="http://schemas.openxmlformats.org/officeDocument/2006/relationships/font" Target="fonts/Poppins-regular.fntdata"/><Relationship Id="rId11" Type="http://schemas.openxmlformats.org/officeDocument/2006/relationships/slide" Target="slides/slide6.xml"/><Relationship Id="rId55" Type="http://schemas.openxmlformats.org/officeDocument/2006/relationships/font" Target="fonts/Poppins-boldItalic.fntdata"/><Relationship Id="rId10" Type="http://schemas.openxmlformats.org/officeDocument/2006/relationships/slide" Target="slides/slide5.xml"/><Relationship Id="rId54" Type="http://schemas.openxmlformats.org/officeDocument/2006/relationships/font" Target="fonts/Poppi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9fdf4364f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9fdf4364f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9fdf4364f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9fdf4364f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9fdf4364fd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9fdf4364f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9be0c05b8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9be0c05b8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a24b7a45f7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a24b7a45f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9be0c05b88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9be0c05b88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9be0c05b88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9be0c05b88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be0c05b88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9be0c05b88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9be0c05b88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9be0c05b88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9be0c05b88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9be0c05b88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9be0c05b8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9be0c05b8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9be0c05b8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9be0c05b8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9be0c05b8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9be0c05b8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9f25657ea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9f25657e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9f2538d11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9f2538d11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9f2538d11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9f2538d11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9f2538d118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9f2538d11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9fdf4364fd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9fdf4364f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a24b7a45f7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a24b7a45f7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a24b7a45f7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a24b7a45f7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9fdf4364fd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29fdf4364f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9be0c05b8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9be0c05b8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62e62ff78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262e62ff78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62e62ff78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262e62ff78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62e62ff785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262e62ff785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9f2538d11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29f2538d11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had this time we had 3 </a:t>
            </a:r>
            <a:r>
              <a:rPr lang="en"/>
              <a:t>meetings 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630aff2c0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2630aff2c0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a22d737bc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a22d737bc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a22d737bc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a22d737bc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a24b7a45f7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a24b7a45f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62e62ff785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62e62ff785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a24b7a45f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a24b7a45f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a24b7a45f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a24b7a45f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7.png"/><Relationship Id="rId7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1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Relationship Id="rId4" Type="http://schemas.openxmlformats.org/officeDocument/2006/relationships/image" Target="../media/image20.png"/><Relationship Id="rId5" Type="http://schemas.openxmlformats.org/officeDocument/2006/relationships/image" Target="../media/image16.png"/><Relationship Id="rId6" Type="http://schemas.openxmlformats.org/officeDocument/2006/relationships/image" Target="../media/image12.png"/><Relationship Id="rId7" Type="http://schemas.openxmlformats.org/officeDocument/2006/relationships/image" Target="../media/image1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8.png"/><Relationship Id="rId4" Type="http://schemas.openxmlformats.org/officeDocument/2006/relationships/image" Target="../media/image3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311700" y="1370375"/>
            <a:ext cx="8520600" cy="18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80"/>
              <a:t>Small Group Communication:</a:t>
            </a:r>
            <a:endParaRPr sz="308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80"/>
              <a:t>Issue Exploration/Proposal: Parking Lot </a:t>
            </a:r>
            <a:r>
              <a:rPr lang="en" sz="3080"/>
              <a:t>Surveillance</a:t>
            </a:r>
            <a:r>
              <a:rPr lang="en" sz="3080"/>
              <a:t> </a:t>
            </a:r>
            <a:endParaRPr sz="308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80"/>
              <a:t>Term Project </a:t>
            </a:r>
            <a:endParaRPr sz="1980"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71450" y="3800025"/>
            <a:ext cx="7601100" cy="101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2390"/>
              <a:t>Chris Lowery, Ryan McColloch, Durbie McReynolds, Shellby Nebocat, Maggie Newell </a:t>
            </a:r>
            <a:endParaRPr sz="239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40"/>
              <a:t>Possible </a:t>
            </a:r>
            <a:r>
              <a:rPr lang="en" sz="2840"/>
              <a:t>solutions</a:t>
            </a:r>
            <a:r>
              <a:rPr lang="en" sz="2840"/>
              <a:t> </a:t>
            </a:r>
            <a:endParaRPr sz="2840"/>
          </a:p>
        </p:txBody>
      </p:sp>
      <p:sp>
        <p:nvSpPr>
          <p:cNvPr id="142" name="Google Shape;142;p22"/>
          <p:cNvSpPr txBox="1"/>
          <p:nvPr>
            <p:ph idx="1" type="body"/>
          </p:nvPr>
        </p:nvSpPr>
        <p:spPr>
          <a:xfrm>
            <a:off x="667650" y="1853850"/>
            <a:ext cx="7808700" cy="196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More Lighting </a:t>
            </a:r>
            <a:endParaRPr sz="2100"/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More security </a:t>
            </a:r>
            <a:r>
              <a:rPr lang="en" sz="2100"/>
              <a:t>patrolling</a:t>
            </a:r>
            <a:r>
              <a:rPr lang="en" sz="2100"/>
              <a:t> </a:t>
            </a:r>
            <a:endParaRPr sz="2100"/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Optimizing </a:t>
            </a:r>
            <a:r>
              <a:rPr lang="en" sz="2100"/>
              <a:t>parking</a:t>
            </a:r>
            <a:r>
              <a:rPr lang="en" sz="2100"/>
              <a:t> space layout</a:t>
            </a:r>
            <a:endParaRPr sz="2100"/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Advance security cameras (LotGuard)</a:t>
            </a:r>
            <a:endParaRPr sz="2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40"/>
              <a:t>Solution </a:t>
            </a:r>
            <a:r>
              <a:rPr lang="en" sz="2840"/>
              <a:t>implementation</a:t>
            </a:r>
            <a:r>
              <a:rPr lang="en" sz="2840"/>
              <a:t> </a:t>
            </a:r>
            <a:endParaRPr sz="2840"/>
          </a:p>
        </p:txBody>
      </p:sp>
      <p:sp>
        <p:nvSpPr>
          <p:cNvPr id="148" name="Google Shape;148;p23"/>
          <p:cNvSpPr txBox="1"/>
          <p:nvPr>
            <p:ph idx="1" type="body"/>
          </p:nvPr>
        </p:nvSpPr>
        <p:spPr>
          <a:xfrm>
            <a:off x="729450" y="1909050"/>
            <a:ext cx="7688700" cy="243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Advanced Security Cameras (Lot Guard)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Installation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Maintain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Monitor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Arrest made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40"/>
              <a:t>Conclusion</a:t>
            </a:r>
            <a:endParaRPr sz="2840"/>
          </a:p>
        </p:txBody>
      </p:sp>
      <p:sp>
        <p:nvSpPr>
          <p:cNvPr id="154" name="Google Shape;154;p2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Complex issue requiring complex solution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LotGuard as a solution to security footage pratfalls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Marked increase in quality of student life </a:t>
            </a:r>
            <a:endParaRPr sz="2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/>
          <p:nvPr>
            <p:ph type="ctrTitle"/>
          </p:nvPr>
        </p:nvSpPr>
        <p:spPr>
          <a:xfrm>
            <a:off x="311700" y="1499025"/>
            <a:ext cx="8520600" cy="170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80"/>
              <a:t>Small Group Communication:</a:t>
            </a:r>
            <a:endParaRPr sz="308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80"/>
              <a:t>Group observation</a:t>
            </a:r>
            <a:endParaRPr sz="308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80"/>
              <a:t>Term Project </a:t>
            </a:r>
            <a:endParaRPr sz="1980"/>
          </a:p>
        </p:txBody>
      </p:sp>
      <p:sp>
        <p:nvSpPr>
          <p:cNvPr id="160" name="Google Shape;160;p25"/>
          <p:cNvSpPr txBox="1"/>
          <p:nvPr>
            <p:ph idx="1" type="subTitle"/>
          </p:nvPr>
        </p:nvSpPr>
        <p:spPr>
          <a:xfrm>
            <a:off x="311700" y="3768950"/>
            <a:ext cx="8520600" cy="101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239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56"/>
              <a:t>Elements of Group Culture</a:t>
            </a:r>
            <a:endParaRPr sz="3156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6"/>
          <p:cNvSpPr txBox="1"/>
          <p:nvPr/>
        </p:nvSpPr>
        <p:spPr>
          <a:xfrm>
            <a:off x="729400" y="1853850"/>
            <a:ext cx="7688400" cy="31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b="1"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Primary Tension: </a:t>
            </a: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primary hurdle to overcome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b="1"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Secondary Tension: </a:t>
            </a: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insubstantial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b="1"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Ascribed Status: </a:t>
            </a: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nonexistent 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b="1"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Earned Status: </a:t>
            </a: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unofficial leader status 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/>
          <p:nvPr>
            <p:ph type="title"/>
          </p:nvPr>
        </p:nvSpPr>
        <p:spPr>
          <a:xfrm>
            <a:off x="729450" y="1215950"/>
            <a:ext cx="7688400" cy="6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Group Socialization</a:t>
            </a:r>
            <a:endParaRPr sz="2800"/>
          </a:p>
        </p:txBody>
      </p:sp>
      <p:sp>
        <p:nvSpPr>
          <p:cNvPr id="172" name="Google Shape;172;p27"/>
          <p:cNvSpPr txBox="1"/>
          <p:nvPr/>
        </p:nvSpPr>
        <p:spPr>
          <a:xfrm>
            <a:off x="729400" y="1853850"/>
            <a:ext cx="7688400" cy="31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b="1"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Antecedent Phase: </a:t>
            </a: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Initial awkwardness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b="1"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Anticipatory Phase: </a:t>
            </a: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Learning our strengths/weaknesses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b="1"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Encounter Phase: </a:t>
            </a: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Taking initiative 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b="1"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Assimilation Phase: </a:t>
            </a: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The ball’s finally rolling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b="1"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Exit Phase: </a:t>
            </a: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In-progress! 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8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40"/>
              <a:t>Group </a:t>
            </a:r>
            <a:r>
              <a:rPr lang="en" sz="2840"/>
              <a:t>decision</a:t>
            </a:r>
            <a:r>
              <a:rPr lang="en" sz="2840"/>
              <a:t> making</a:t>
            </a:r>
            <a:endParaRPr sz="2840"/>
          </a:p>
        </p:txBody>
      </p:sp>
      <p:sp>
        <p:nvSpPr>
          <p:cNvPr id="178" name="Google Shape;178;p28"/>
          <p:cNvSpPr txBox="1"/>
          <p:nvPr/>
        </p:nvSpPr>
        <p:spPr>
          <a:xfrm>
            <a:off x="729450" y="2009900"/>
            <a:ext cx="7859700" cy="24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Exploring</a:t>
            </a: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our options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Deciding on a topic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Finding areas for </a:t>
            </a: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improvement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Insights from interviews 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Solutions and implementations 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9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40"/>
              <a:t>Fantasy Chains</a:t>
            </a:r>
            <a:endParaRPr sz="2840"/>
          </a:p>
        </p:txBody>
      </p:sp>
      <p:sp>
        <p:nvSpPr>
          <p:cNvPr id="184" name="Google Shape;184;p29"/>
          <p:cNvSpPr txBox="1"/>
          <p:nvPr/>
        </p:nvSpPr>
        <p:spPr>
          <a:xfrm>
            <a:off x="870300" y="1965475"/>
            <a:ext cx="7688400" cy="23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5" name="Google Shape;185;p29"/>
          <p:cNvSpPr txBox="1"/>
          <p:nvPr/>
        </p:nvSpPr>
        <p:spPr>
          <a:xfrm>
            <a:off x="831175" y="2004600"/>
            <a:ext cx="5984400" cy="18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6" name="Google Shape;186;p29"/>
          <p:cNvSpPr txBox="1"/>
          <p:nvPr/>
        </p:nvSpPr>
        <p:spPr>
          <a:xfrm>
            <a:off x="635600" y="2004600"/>
            <a:ext cx="7923000" cy="25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Topics included football, school breaks, and previous classes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 relaxed but new to group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Majority of the time on topic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40"/>
              <a:t>Leadership</a:t>
            </a:r>
            <a:endParaRPr sz="2840"/>
          </a:p>
        </p:txBody>
      </p:sp>
      <p:sp>
        <p:nvSpPr>
          <p:cNvPr id="192" name="Google Shape;192;p30"/>
          <p:cNvSpPr txBox="1"/>
          <p:nvPr/>
        </p:nvSpPr>
        <p:spPr>
          <a:xfrm>
            <a:off x="729450" y="1909050"/>
            <a:ext cx="7524000" cy="26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Early on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Individual Leadership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Organization 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1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40"/>
              <a:t>Cohesiveness</a:t>
            </a:r>
            <a:endParaRPr sz="2840"/>
          </a:p>
        </p:txBody>
      </p:sp>
      <p:sp>
        <p:nvSpPr>
          <p:cNvPr id="198" name="Google Shape;198;p31"/>
          <p:cNvSpPr txBox="1"/>
          <p:nvPr/>
        </p:nvSpPr>
        <p:spPr>
          <a:xfrm>
            <a:off x="499000" y="1853850"/>
            <a:ext cx="8333400" cy="28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Char char="●"/>
            </a:pPr>
            <a:r>
              <a:rPr lang="en" sz="2100">
                <a:solidFill>
                  <a:schemeClr val="accent1"/>
                </a:solidFill>
              </a:rPr>
              <a:t>Social cohesion</a:t>
            </a:r>
            <a:endParaRPr sz="2100">
              <a:solidFill>
                <a:schemeClr val="accen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accent1"/>
                </a:solidFill>
              </a:rPr>
              <a:t>- Fantasy chains</a:t>
            </a:r>
            <a:endParaRPr sz="2100">
              <a:solidFill>
                <a:schemeClr val="accen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accent1"/>
                </a:solidFill>
              </a:rPr>
              <a:t>- No argumentative issues </a:t>
            </a:r>
            <a:endParaRPr sz="2100">
              <a:solidFill>
                <a:schemeClr val="accent1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Char char="●"/>
            </a:pPr>
            <a:r>
              <a:rPr lang="en" sz="2100">
                <a:solidFill>
                  <a:schemeClr val="accent1"/>
                </a:solidFill>
              </a:rPr>
              <a:t>Task cohesion</a:t>
            </a:r>
            <a:endParaRPr sz="2100">
              <a:solidFill>
                <a:schemeClr val="accen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accent1"/>
                </a:solidFill>
              </a:rPr>
              <a:t>- group think</a:t>
            </a:r>
            <a:endParaRPr sz="2100">
              <a:solidFill>
                <a:schemeClr val="accen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accent1"/>
                </a:solidFill>
              </a:rPr>
              <a:t>- deadlines</a:t>
            </a:r>
            <a:endParaRPr sz="2100">
              <a:solidFill>
                <a:schemeClr val="accen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accent1"/>
                </a:solidFill>
              </a:rPr>
              <a:t>- late start </a:t>
            </a:r>
            <a:endParaRPr sz="21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40"/>
              <a:t>Pitt-State Parking lot </a:t>
            </a:r>
            <a:r>
              <a:rPr lang="en" sz="2840"/>
              <a:t>surveillance</a:t>
            </a:r>
            <a:r>
              <a:rPr lang="en" sz="2840"/>
              <a:t> </a:t>
            </a:r>
            <a:endParaRPr sz="2840"/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729450" y="2019025"/>
            <a:ext cx="7688700" cy="23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What's</a:t>
            </a:r>
            <a:r>
              <a:rPr lang="en" sz="2100"/>
              <a:t> the issue?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Who cares? </a:t>
            </a:r>
            <a:endParaRPr sz="21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2"/>
          <p:cNvSpPr txBox="1"/>
          <p:nvPr>
            <p:ph type="title"/>
          </p:nvPr>
        </p:nvSpPr>
        <p:spPr>
          <a:xfrm>
            <a:off x="1416050" y="0"/>
            <a:ext cx="7416300" cy="83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Beginning</a:t>
            </a:r>
            <a:r>
              <a:rPr lang="en"/>
              <a:t> b</a:t>
            </a:r>
            <a:r>
              <a:rPr lang="en"/>
              <a:t>ehavioral</a:t>
            </a:r>
            <a:r>
              <a:rPr lang="en"/>
              <a:t> function charts </a:t>
            </a:r>
            <a:endParaRPr/>
          </a:p>
        </p:txBody>
      </p:sp>
      <p:sp>
        <p:nvSpPr>
          <p:cNvPr id="204" name="Google Shape;204;p3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5" name="Google Shape;20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762450"/>
            <a:ext cx="2768426" cy="2022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2"/>
          <p:cNvSpPr txBox="1"/>
          <p:nvPr/>
        </p:nvSpPr>
        <p:spPr>
          <a:xfrm>
            <a:off x="1370425" y="1587225"/>
            <a:ext cx="771000" cy="6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Chris</a:t>
            </a:r>
            <a:endParaRPr sz="1700">
              <a:solidFill>
                <a:schemeClr val="lt1"/>
              </a:solidFill>
            </a:endParaRPr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1938" y="762451"/>
            <a:ext cx="2962988" cy="19425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2"/>
          <p:cNvSpPr txBox="1"/>
          <p:nvPr/>
        </p:nvSpPr>
        <p:spPr>
          <a:xfrm>
            <a:off x="4058075" y="1477600"/>
            <a:ext cx="771000" cy="4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Ryan</a:t>
            </a:r>
            <a:endParaRPr sz="1700">
              <a:solidFill>
                <a:schemeClr val="lt1"/>
              </a:solidFill>
            </a:endParaRPr>
          </a:p>
        </p:txBody>
      </p:sp>
      <p:pic>
        <p:nvPicPr>
          <p:cNvPr id="209" name="Google Shape;209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6773" y="845875"/>
            <a:ext cx="2371480" cy="1942574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2"/>
          <p:cNvSpPr txBox="1"/>
          <p:nvPr/>
        </p:nvSpPr>
        <p:spPr>
          <a:xfrm>
            <a:off x="6979513" y="1557875"/>
            <a:ext cx="846000" cy="7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Durbie</a:t>
            </a:r>
            <a:endParaRPr sz="1700">
              <a:solidFill>
                <a:schemeClr val="lt1"/>
              </a:solidFill>
            </a:endParaRPr>
          </a:p>
        </p:txBody>
      </p:sp>
      <p:pic>
        <p:nvPicPr>
          <p:cNvPr id="211" name="Google Shape;211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57300" y="2788450"/>
            <a:ext cx="2768426" cy="212405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2"/>
          <p:cNvSpPr txBox="1"/>
          <p:nvPr/>
        </p:nvSpPr>
        <p:spPr>
          <a:xfrm>
            <a:off x="2334200" y="3598825"/>
            <a:ext cx="953100" cy="6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Shellby</a:t>
            </a:r>
            <a:endParaRPr sz="1700">
              <a:solidFill>
                <a:schemeClr val="lt1"/>
              </a:solidFill>
            </a:endParaRPr>
          </a:p>
        </p:txBody>
      </p:sp>
      <p:pic>
        <p:nvPicPr>
          <p:cNvPr id="213" name="Google Shape;213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46300" y="2898075"/>
            <a:ext cx="3179230" cy="2033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2"/>
          <p:cNvSpPr txBox="1"/>
          <p:nvPr/>
        </p:nvSpPr>
        <p:spPr>
          <a:xfrm>
            <a:off x="5865800" y="3625675"/>
            <a:ext cx="1060200" cy="5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Maggie</a:t>
            </a:r>
            <a:endParaRPr sz="1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3"/>
          <p:cNvSpPr txBox="1"/>
          <p:nvPr>
            <p:ph type="title"/>
          </p:nvPr>
        </p:nvSpPr>
        <p:spPr>
          <a:xfrm>
            <a:off x="1562225" y="0"/>
            <a:ext cx="7215000" cy="78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Middle behavioral function charts </a:t>
            </a:r>
            <a:endParaRPr/>
          </a:p>
        </p:txBody>
      </p:sp>
      <p:sp>
        <p:nvSpPr>
          <p:cNvPr id="220" name="Google Shape;220;p33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1" name="Google Shape;22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550" y="835700"/>
            <a:ext cx="2806399" cy="2092299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3"/>
          <p:cNvSpPr txBox="1"/>
          <p:nvPr/>
        </p:nvSpPr>
        <p:spPr>
          <a:xfrm>
            <a:off x="1263450" y="1657000"/>
            <a:ext cx="728100" cy="4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Chris</a:t>
            </a:r>
            <a:endParaRPr sz="1700">
              <a:solidFill>
                <a:schemeClr val="lt1"/>
              </a:solidFill>
            </a:endParaRPr>
          </a:p>
        </p:txBody>
      </p:sp>
      <p:pic>
        <p:nvPicPr>
          <p:cNvPr id="223" name="Google Shape;22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5676" y="775800"/>
            <a:ext cx="3161000" cy="2212101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3"/>
          <p:cNvSpPr txBox="1"/>
          <p:nvPr/>
        </p:nvSpPr>
        <p:spPr>
          <a:xfrm>
            <a:off x="6692025" y="1657000"/>
            <a:ext cx="995700" cy="4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Durbie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25" name="Google Shape;225;p33"/>
          <p:cNvSpPr txBox="1"/>
          <p:nvPr/>
        </p:nvSpPr>
        <p:spPr>
          <a:xfrm>
            <a:off x="3903413" y="971800"/>
            <a:ext cx="1061100" cy="6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Ryan-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Absent 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26" name="Google Shape;22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2092" y="2928000"/>
            <a:ext cx="3074683" cy="213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3"/>
          <p:cNvSpPr txBox="1"/>
          <p:nvPr/>
        </p:nvSpPr>
        <p:spPr>
          <a:xfrm>
            <a:off x="2237800" y="3762025"/>
            <a:ext cx="1061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Shellby</a:t>
            </a:r>
            <a:endParaRPr sz="1700">
              <a:solidFill>
                <a:schemeClr val="lt1"/>
              </a:solidFill>
            </a:endParaRPr>
          </a:p>
        </p:txBody>
      </p:sp>
      <p:pic>
        <p:nvPicPr>
          <p:cNvPr id="228" name="Google Shape;228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3000279"/>
            <a:ext cx="3074675" cy="2143221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3"/>
          <p:cNvSpPr txBox="1"/>
          <p:nvPr/>
        </p:nvSpPr>
        <p:spPr>
          <a:xfrm>
            <a:off x="5578788" y="3850225"/>
            <a:ext cx="10611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Maggie</a:t>
            </a:r>
            <a:endParaRPr sz="1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4"/>
          <p:cNvSpPr txBox="1"/>
          <p:nvPr>
            <p:ph type="title"/>
          </p:nvPr>
        </p:nvSpPr>
        <p:spPr>
          <a:xfrm>
            <a:off x="311700" y="0"/>
            <a:ext cx="8520600" cy="101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End </a:t>
            </a:r>
            <a:r>
              <a:rPr lang="en"/>
              <a:t>behavioral</a:t>
            </a:r>
            <a:r>
              <a:rPr lang="en"/>
              <a:t> Function Charts</a:t>
            </a:r>
            <a:endParaRPr/>
          </a:p>
        </p:txBody>
      </p:sp>
      <p:sp>
        <p:nvSpPr>
          <p:cNvPr id="235" name="Google Shape;235;p34"/>
          <p:cNvSpPr txBox="1"/>
          <p:nvPr>
            <p:ph idx="1" type="body"/>
          </p:nvPr>
        </p:nvSpPr>
        <p:spPr>
          <a:xfrm>
            <a:off x="311700" y="849625"/>
            <a:ext cx="8520600" cy="371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6" name="Google Shape;23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725" y="761325"/>
            <a:ext cx="3005724" cy="225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05700" y="706525"/>
            <a:ext cx="3078799" cy="230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79925" y="641038"/>
            <a:ext cx="3252375" cy="2439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40425" y="2944800"/>
            <a:ext cx="3005724" cy="2254312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4"/>
          <p:cNvSpPr txBox="1"/>
          <p:nvPr/>
        </p:nvSpPr>
        <p:spPr>
          <a:xfrm>
            <a:off x="1535838" y="1617075"/>
            <a:ext cx="8862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Chris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41" name="Google Shape;241;p34"/>
          <p:cNvSpPr txBox="1"/>
          <p:nvPr/>
        </p:nvSpPr>
        <p:spPr>
          <a:xfrm>
            <a:off x="4188300" y="1585113"/>
            <a:ext cx="7674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Ryan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42" name="Google Shape;242;p34"/>
          <p:cNvSpPr txBox="1"/>
          <p:nvPr/>
        </p:nvSpPr>
        <p:spPr>
          <a:xfrm>
            <a:off x="6763013" y="1635363"/>
            <a:ext cx="886200" cy="3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Durbie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43" name="Google Shape;243;p34"/>
          <p:cNvSpPr txBox="1"/>
          <p:nvPr/>
        </p:nvSpPr>
        <p:spPr>
          <a:xfrm>
            <a:off x="2649938" y="3864475"/>
            <a:ext cx="986700" cy="1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Shellby</a:t>
            </a:r>
            <a:endParaRPr sz="1700">
              <a:solidFill>
                <a:schemeClr val="lt1"/>
              </a:solidFill>
            </a:endParaRPr>
          </a:p>
        </p:txBody>
      </p:sp>
      <p:pic>
        <p:nvPicPr>
          <p:cNvPr id="244" name="Google Shape;244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46150" y="3015631"/>
            <a:ext cx="3005724" cy="2254293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4"/>
          <p:cNvSpPr txBox="1"/>
          <p:nvPr/>
        </p:nvSpPr>
        <p:spPr>
          <a:xfrm>
            <a:off x="5645975" y="3901075"/>
            <a:ext cx="1160400" cy="1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Maggie</a:t>
            </a:r>
            <a:endParaRPr sz="1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5"/>
          <p:cNvPicPr preferRelativeResize="0"/>
          <p:nvPr/>
        </p:nvPicPr>
        <p:blipFill rotWithShape="1">
          <a:blip r:embed="rId3">
            <a:alphaModFix/>
          </a:blip>
          <a:srcRect b="6756" l="32012" r="1807" t="26556"/>
          <a:stretch/>
        </p:blipFill>
        <p:spPr>
          <a:xfrm>
            <a:off x="821401" y="409000"/>
            <a:ext cx="7020974" cy="4421574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5"/>
          <p:cNvSpPr txBox="1"/>
          <p:nvPr/>
        </p:nvSpPr>
        <p:spPr>
          <a:xfrm>
            <a:off x="340475" y="0"/>
            <a:ext cx="25050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Beginning</a:t>
            </a:r>
            <a:r>
              <a:rPr lang="en" sz="2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SYMLOG</a:t>
            </a:r>
            <a:endParaRPr sz="2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36"/>
          <p:cNvPicPr preferRelativeResize="0"/>
          <p:nvPr/>
        </p:nvPicPr>
        <p:blipFill rotWithShape="1">
          <a:blip r:embed="rId3">
            <a:alphaModFix/>
          </a:blip>
          <a:srcRect b="8979" l="32134" r="0" t="27565"/>
          <a:stretch/>
        </p:blipFill>
        <p:spPr>
          <a:xfrm>
            <a:off x="557401" y="439351"/>
            <a:ext cx="7297823" cy="426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6"/>
          <p:cNvSpPr txBox="1"/>
          <p:nvPr/>
        </p:nvSpPr>
        <p:spPr>
          <a:xfrm>
            <a:off x="352625" y="0"/>
            <a:ext cx="27603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Middle SYMLOG</a:t>
            </a:r>
            <a:endParaRPr sz="2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 txBox="1"/>
          <p:nvPr/>
        </p:nvSpPr>
        <p:spPr>
          <a:xfrm>
            <a:off x="361800" y="0"/>
            <a:ext cx="2728200" cy="5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Beginning</a:t>
            </a:r>
            <a:r>
              <a:rPr lang="en" sz="2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SYMLOG</a:t>
            </a:r>
            <a:endParaRPr sz="2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63" name="Google Shape;263;p37"/>
          <p:cNvPicPr preferRelativeResize="0"/>
          <p:nvPr/>
        </p:nvPicPr>
        <p:blipFill rotWithShape="1">
          <a:blip r:embed="rId3">
            <a:alphaModFix/>
          </a:blip>
          <a:srcRect b="7875" l="31106" r="0" t="25276"/>
          <a:stretch/>
        </p:blipFill>
        <p:spPr>
          <a:xfrm>
            <a:off x="743175" y="868225"/>
            <a:ext cx="6243502" cy="378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8"/>
          <p:cNvSpPr txBox="1"/>
          <p:nvPr>
            <p:ph type="title"/>
          </p:nvPr>
        </p:nvSpPr>
        <p:spPr>
          <a:xfrm>
            <a:off x="729450" y="0"/>
            <a:ext cx="7688700" cy="10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 1</a:t>
            </a:r>
            <a:endParaRPr/>
          </a:p>
        </p:txBody>
      </p:sp>
      <p:pic>
        <p:nvPicPr>
          <p:cNvPr id="269" name="Google Shape;26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7250" y="1604488"/>
            <a:ext cx="7473096" cy="193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9"/>
          <p:cNvSpPr txBox="1"/>
          <p:nvPr>
            <p:ph type="title"/>
          </p:nvPr>
        </p:nvSpPr>
        <p:spPr>
          <a:xfrm>
            <a:off x="729450" y="0"/>
            <a:ext cx="7688700" cy="10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 2</a:t>
            </a:r>
            <a:endParaRPr/>
          </a:p>
        </p:txBody>
      </p:sp>
      <p:pic>
        <p:nvPicPr>
          <p:cNvPr id="275" name="Google Shape;27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3500" y="1496500"/>
            <a:ext cx="7237000" cy="215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0"/>
          <p:cNvSpPr txBox="1"/>
          <p:nvPr>
            <p:ph type="title"/>
          </p:nvPr>
        </p:nvSpPr>
        <p:spPr>
          <a:xfrm>
            <a:off x="729450" y="0"/>
            <a:ext cx="7688700" cy="10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 3</a:t>
            </a:r>
            <a:endParaRPr/>
          </a:p>
        </p:txBody>
      </p:sp>
      <p:pic>
        <p:nvPicPr>
          <p:cNvPr id="281" name="Google Shape;28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0001" y="1637425"/>
            <a:ext cx="7144001" cy="186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1"/>
          <p:cNvSpPr txBox="1"/>
          <p:nvPr>
            <p:ph type="title"/>
          </p:nvPr>
        </p:nvSpPr>
        <p:spPr>
          <a:xfrm>
            <a:off x="729450" y="0"/>
            <a:ext cx="7688700" cy="55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PMR Charts </a:t>
            </a:r>
            <a:endParaRPr/>
          </a:p>
        </p:txBody>
      </p:sp>
      <p:sp>
        <p:nvSpPr>
          <p:cNvPr id="287" name="Google Shape;287;p41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88" name="Google Shape;28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75" y="767426"/>
            <a:ext cx="4267727" cy="19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41"/>
          <p:cNvSpPr txBox="1"/>
          <p:nvPr/>
        </p:nvSpPr>
        <p:spPr>
          <a:xfrm>
            <a:off x="1397800" y="2713350"/>
            <a:ext cx="23112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Adequacy of communication 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90" name="Google Shape;290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6475" y="2694809"/>
            <a:ext cx="4267724" cy="244869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41"/>
          <p:cNvSpPr txBox="1"/>
          <p:nvPr/>
        </p:nvSpPr>
        <p:spPr>
          <a:xfrm>
            <a:off x="5865225" y="2338775"/>
            <a:ext cx="2393700" cy="1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Opportunity to speak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40"/>
              <a:t>Problem analysis and research </a:t>
            </a:r>
            <a:endParaRPr sz="2840"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Pittsburg State crime rates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Pitt student interview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Off campus living comparison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Basehor, KS </a:t>
            </a:r>
            <a:r>
              <a:rPr lang="en" sz="2100"/>
              <a:t>high school</a:t>
            </a:r>
            <a:r>
              <a:rPr lang="en" sz="2100"/>
              <a:t> comparison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en" sz="2100"/>
              <a:t>Jennifer</a:t>
            </a:r>
            <a:r>
              <a:rPr lang="en" sz="2100"/>
              <a:t> Lowery interview </a:t>
            </a:r>
            <a:endParaRPr sz="21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4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98" name="Google Shape;29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925" y="529900"/>
            <a:ext cx="4298077" cy="2539377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2"/>
          <p:cNvSpPr txBox="1"/>
          <p:nvPr/>
        </p:nvSpPr>
        <p:spPr>
          <a:xfrm>
            <a:off x="1543975" y="2996575"/>
            <a:ext cx="21105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Climate of acceptance 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00" name="Google Shape;300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3250" y="2214850"/>
            <a:ext cx="4381249" cy="292864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2"/>
          <p:cNvSpPr txBox="1"/>
          <p:nvPr/>
        </p:nvSpPr>
        <p:spPr>
          <a:xfrm>
            <a:off x="5965725" y="1964225"/>
            <a:ext cx="22110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Interpersonal relations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43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08" name="Google Shape;30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47650"/>
            <a:ext cx="4424575" cy="308487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43"/>
          <p:cNvSpPr txBox="1"/>
          <p:nvPr/>
        </p:nvSpPr>
        <p:spPr>
          <a:xfrm>
            <a:off x="1607925" y="3462500"/>
            <a:ext cx="1553100" cy="4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Leadership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10" name="Google Shape;310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439275"/>
            <a:ext cx="4524551" cy="270422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43"/>
          <p:cNvSpPr txBox="1"/>
          <p:nvPr/>
        </p:nvSpPr>
        <p:spPr>
          <a:xfrm>
            <a:off x="5660425" y="2247325"/>
            <a:ext cx="2877600" cy="1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Satisfaction with personal role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4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18" name="Google Shape;31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00" y="429375"/>
            <a:ext cx="4521330" cy="285437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4"/>
          <p:cNvSpPr txBox="1"/>
          <p:nvPr/>
        </p:nvSpPr>
        <p:spPr>
          <a:xfrm>
            <a:off x="1607925" y="3215825"/>
            <a:ext cx="1617000" cy="3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Quality of product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0" name="Google Shape;320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571747"/>
            <a:ext cx="4461626" cy="2571754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44"/>
          <p:cNvSpPr txBox="1"/>
          <p:nvPr/>
        </p:nvSpPr>
        <p:spPr>
          <a:xfrm>
            <a:off x="6331150" y="2411850"/>
            <a:ext cx="16170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Overall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5"/>
          <p:cNvSpPr txBox="1"/>
          <p:nvPr>
            <p:ph type="title"/>
          </p:nvPr>
        </p:nvSpPr>
        <p:spPr>
          <a:xfrm>
            <a:off x="485000" y="1269875"/>
            <a:ext cx="7688400" cy="6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Recommendation</a:t>
            </a:r>
            <a:endParaRPr sz="2800"/>
          </a:p>
        </p:txBody>
      </p:sp>
      <p:sp>
        <p:nvSpPr>
          <p:cNvPr id="327" name="Google Shape;327;p45"/>
          <p:cNvSpPr txBox="1"/>
          <p:nvPr/>
        </p:nvSpPr>
        <p:spPr>
          <a:xfrm>
            <a:off x="814000" y="1955700"/>
            <a:ext cx="7148100" cy="18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Worked hard overall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 lot of agreement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Worked through different ideas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Majority could always meet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6"/>
          <p:cNvSpPr txBox="1"/>
          <p:nvPr>
            <p:ph type="title"/>
          </p:nvPr>
        </p:nvSpPr>
        <p:spPr>
          <a:xfrm>
            <a:off x="2530650" y="2156075"/>
            <a:ext cx="5887500" cy="135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?? Questions ??</a:t>
            </a:r>
            <a:endParaRPr sz="3900"/>
          </a:p>
        </p:txBody>
      </p:sp>
      <p:sp>
        <p:nvSpPr>
          <p:cNvPr id="333" name="Google Shape;333;p46"/>
          <p:cNvSpPr txBox="1"/>
          <p:nvPr>
            <p:ph idx="1" type="body"/>
          </p:nvPr>
        </p:nvSpPr>
        <p:spPr>
          <a:xfrm flipH="1" rot="10800000">
            <a:off x="729450" y="4340025"/>
            <a:ext cx="7688700" cy="5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00" y="515125"/>
            <a:ext cx="5629875" cy="434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 txBox="1"/>
          <p:nvPr/>
        </p:nvSpPr>
        <p:spPr>
          <a:xfrm>
            <a:off x="5798650" y="717425"/>
            <a:ext cx="2992200" cy="3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500"/>
              <a:buFont typeface="Poppins"/>
              <a:buChar char="●"/>
            </a:pPr>
            <a:r>
              <a:rPr lang="en" sz="1500">
                <a:solidFill>
                  <a:srgbClr val="3C4043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Blue: Faculty and staff. Valid in Blue and Brown zones.</a:t>
            </a:r>
            <a:endParaRPr sz="1500">
              <a:solidFill>
                <a:srgbClr val="3C4043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500"/>
              <a:buFont typeface="Poppins"/>
              <a:buChar char="●"/>
            </a:pPr>
            <a:r>
              <a:rPr lang="en" sz="1500">
                <a:solidFill>
                  <a:srgbClr val="3C4043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Brown: Faculty, staff, and students.</a:t>
            </a:r>
            <a:endParaRPr sz="1500">
              <a:solidFill>
                <a:srgbClr val="3C4043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500"/>
              <a:buFont typeface="Poppins"/>
              <a:buChar char="●"/>
            </a:pPr>
            <a:r>
              <a:rPr lang="en" sz="1500">
                <a:solidFill>
                  <a:srgbClr val="3C4043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Orange: Students with on-campus housing in Bowen, Trout, Tanner, Nation, Dellinger, and Crimson Commons. Valid in both Orange and Brown zones.</a:t>
            </a:r>
            <a:endParaRPr sz="1500">
              <a:solidFill>
                <a:srgbClr val="3C4043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500"/>
              <a:buFont typeface="Poppins"/>
              <a:buChar char="●"/>
            </a:pPr>
            <a:r>
              <a:rPr lang="en" sz="1500">
                <a:solidFill>
                  <a:srgbClr val="3C4043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Visitor: Does not require a permit.</a:t>
            </a:r>
            <a:endParaRPr sz="1500">
              <a:solidFill>
                <a:srgbClr val="3C4043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500"/>
              <a:buFont typeface="Poppins"/>
              <a:buChar char="●"/>
            </a:pPr>
            <a:r>
              <a:rPr lang="en" sz="1500">
                <a:solidFill>
                  <a:srgbClr val="3C4043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Motorcycle: Faculty, staff, and students</a:t>
            </a:r>
            <a:endParaRPr sz="1500">
              <a:solidFill>
                <a:srgbClr val="3C4043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7"/>
          <p:cNvPicPr preferRelativeResize="0"/>
          <p:nvPr/>
        </p:nvPicPr>
        <p:blipFill rotWithShape="1">
          <a:blip r:embed="rId3">
            <a:alphaModFix/>
          </a:blip>
          <a:srcRect b="7020" l="0" r="12072" t="0"/>
          <a:stretch/>
        </p:blipFill>
        <p:spPr>
          <a:xfrm>
            <a:off x="-486400" y="1088250"/>
            <a:ext cx="6152750" cy="296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7"/>
          <p:cNvSpPr txBox="1"/>
          <p:nvPr/>
        </p:nvSpPr>
        <p:spPr>
          <a:xfrm>
            <a:off x="5374525" y="1237475"/>
            <a:ext cx="3690000" cy="31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03200" marR="20320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550">
                <a:solidFill>
                  <a:srgbClr val="179B9C"/>
                </a:solidFill>
                <a:latin typeface="Roboto"/>
                <a:ea typeface="Roboto"/>
                <a:cs typeface="Roboto"/>
                <a:sym typeface="Roboto"/>
              </a:rPr>
              <a:t>52</a:t>
            </a:r>
            <a:endParaRPr sz="1550">
              <a:solidFill>
                <a:srgbClr val="179B9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203200" marR="203200" rtl="0" algn="ctr">
              <a:lnSpc>
                <a:spcPct val="115000"/>
              </a:lnSpc>
              <a:spcBef>
                <a:spcPts val="2700"/>
              </a:spcBef>
              <a:spcAft>
                <a:spcPts val="0"/>
              </a:spcAft>
              <a:buNone/>
            </a:pPr>
            <a:r>
              <a:rPr lang="en" sz="1550">
                <a:solidFill>
                  <a:srgbClr val="415462"/>
                </a:solidFill>
                <a:latin typeface="Roboto"/>
                <a:ea typeface="Roboto"/>
                <a:cs typeface="Roboto"/>
                <a:sym typeface="Roboto"/>
              </a:rPr>
              <a:t>TOTAL NUMBER OF INCIDENT</a:t>
            </a:r>
            <a:r>
              <a:rPr lang="en" sz="1550">
                <a:solidFill>
                  <a:srgbClr val="415462"/>
                </a:solidFill>
                <a:latin typeface="Roboto"/>
                <a:ea typeface="Roboto"/>
                <a:cs typeface="Roboto"/>
                <a:sym typeface="Roboto"/>
              </a:rPr>
              <a:t>S RELATED TO  CRIME AND SAFETY</a:t>
            </a:r>
            <a:endParaRPr sz="1550">
              <a:solidFill>
                <a:srgbClr val="41546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203200" marR="203200" rtl="0" algn="ctr">
              <a:lnSpc>
                <a:spcPct val="115000"/>
              </a:lnSpc>
              <a:spcBef>
                <a:spcPts val="2700"/>
              </a:spcBef>
              <a:spcAft>
                <a:spcPts val="0"/>
              </a:spcAft>
              <a:buNone/>
            </a:pPr>
            <a:r>
              <a:rPr lang="en" sz="1550">
                <a:solidFill>
                  <a:srgbClr val="179B9C"/>
                </a:solidFill>
                <a:latin typeface="Roboto"/>
                <a:ea typeface="Roboto"/>
                <a:cs typeface="Roboto"/>
                <a:sym typeface="Roboto"/>
              </a:rPr>
              <a:t>7.83</a:t>
            </a:r>
            <a:endParaRPr sz="1550">
              <a:solidFill>
                <a:srgbClr val="179B9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203200" marR="203200" rtl="0" algn="ctr">
              <a:lnSpc>
                <a:spcPct val="115000"/>
              </a:lnSpc>
              <a:spcBef>
                <a:spcPts val="2700"/>
              </a:spcBef>
              <a:spcAft>
                <a:spcPts val="0"/>
              </a:spcAft>
              <a:buNone/>
            </a:pPr>
            <a:r>
              <a:rPr lang="en" sz="1550">
                <a:solidFill>
                  <a:srgbClr val="415462"/>
                </a:solidFill>
                <a:latin typeface="Roboto"/>
                <a:ea typeface="Roboto"/>
                <a:cs typeface="Roboto"/>
                <a:sym typeface="Roboto"/>
              </a:rPr>
              <a:t>INCIDENTS PER 1000 STUDENTS</a:t>
            </a:r>
            <a:endParaRPr sz="1550">
              <a:solidFill>
                <a:srgbClr val="41546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5172"/>
              </a:lnSpc>
              <a:spcBef>
                <a:spcPts val="2700"/>
              </a:spcBef>
              <a:spcAft>
                <a:spcPts val="1900"/>
              </a:spcAft>
              <a:buNone/>
            </a:pPr>
            <a:r>
              <a:t/>
            </a:r>
            <a:endParaRPr sz="1450">
              <a:solidFill>
                <a:srgbClr val="41546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0" y="435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/>
        </p:nvSpPr>
        <p:spPr>
          <a:xfrm>
            <a:off x="712600" y="1203800"/>
            <a:ext cx="69723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Interview</a:t>
            </a:r>
            <a:r>
              <a:rPr b="1" lang="en" sz="2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with Audrey Marney </a:t>
            </a:r>
            <a:endParaRPr b="1" sz="2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813100" y="1900275"/>
            <a:ext cx="6422400" cy="24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Nation hall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License plate 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No report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Lato"/>
              <a:buChar char="●"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No solution 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type="title"/>
          </p:nvPr>
        </p:nvSpPr>
        <p:spPr>
          <a:xfrm>
            <a:off x="680550" y="1264600"/>
            <a:ext cx="7688700" cy="5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40"/>
              <a:t>Off Campus </a:t>
            </a:r>
            <a:r>
              <a:rPr lang="en" sz="2840"/>
              <a:t>Comparison</a:t>
            </a:r>
            <a:r>
              <a:rPr lang="en" sz="2840"/>
              <a:t> </a:t>
            </a:r>
            <a:endParaRPr sz="2840"/>
          </a:p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729450" y="1814725"/>
            <a:ext cx="7688700" cy="252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The Edge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Crimson Villas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The Block22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Summerfield  </a:t>
            </a:r>
            <a:endParaRPr sz="2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40"/>
              <a:t>Interview with Jennifer Lowery</a:t>
            </a:r>
            <a:endParaRPr sz="2840"/>
          </a:p>
        </p:txBody>
      </p:sp>
      <p:sp>
        <p:nvSpPr>
          <p:cNvPr id="130" name="Google Shape;130;p20"/>
          <p:cNvSpPr txBox="1"/>
          <p:nvPr>
            <p:ph idx="1" type="body"/>
          </p:nvPr>
        </p:nvSpPr>
        <p:spPr>
          <a:xfrm>
            <a:off x="816450" y="2046250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Instructor in Basehor, KS area</a:t>
            </a:r>
            <a:endParaRPr sz="21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Comparable socioeconomic status</a:t>
            </a:r>
            <a:endParaRPr sz="21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Viable, affordable solutions</a:t>
            </a:r>
            <a:endParaRPr sz="21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Anti-theft methods successful</a:t>
            </a:r>
            <a:endParaRPr sz="2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40"/>
              <a:t>Basehor Middle/High School’s Theft Response </a:t>
            </a:r>
            <a:endParaRPr sz="2640"/>
          </a:p>
        </p:txBody>
      </p:sp>
      <p:sp>
        <p:nvSpPr>
          <p:cNvPr id="136" name="Google Shape;136;p21"/>
          <p:cNvSpPr txBox="1"/>
          <p:nvPr>
            <p:ph idx="1" type="body"/>
          </p:nvPr>
        </p:nvSpPr>
        <p:spPr>
          <a:xfrm>
            <a:off x="727650" y="2405100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No cameras in HS parking lot =/= increase in theft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In-school security feed “unruly” &amp; </a:t>
            </a:r>
            <a:r>
              <a:rPr lang="en" sz="2100"/>
              <a:t>underutilized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Downsides to camera-based security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Increased in-person security successful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